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0" r:id="rId1"/>
  </p:sldMasterIdLst>
  <p:notesMasterIdLst>
    <p:notesMasterId r:id="rId32"/>
  </p:notesMasterIdLst>
  <p:sldIdLst>
    <p:sldId id="256" r:id="rId2"/>
    <p:sldId id="314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9" r:id="rId17"/>
    <p:sldId id="347" r:id="rId18"/>
    <p:sldId id="326" r:id="rId19"/>
    <p:sldId id="327" r:id="rId20"/>
    <p:sldId id="345" r:id="rId21"/>
    <p:sldId id="344" r:id="rId22"/>
    <p:sldId id="331" r:id="rId23"/>
    <p:sldId id="332" r:id="rId24"/>
    <p:sldId id="330" r:id="rId25"/>
    <p:sldId id="333" r:id="rId26"/>
    <p:sldId id="334" r:id="rId27"/>
    <p:sldId id="335" r:id="rId28"/>
    <p:sldId id="336" r:id="rId29"/>
    <p:sldId id="343" r:id="rId30"/>
    <p:sldId id="34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B03E32"/>
    <a:srgbClr val="000099"/>
    <a:srgbClr val="062C06"/>
    <a:srgbClr val="FF3300"/>
    <a:srgbClr val="1818B6"/>
    <a:srgbClr val="0A4A0A"/>
    <a:srgbClr val="AC2274"/>
    <a:srgbClr val="19812D"/>
    <a:srgbClr val="008000"/>
    <a:srgbClr val="AA248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2" autoAdjust="0"/>
    <p:restoredTop sz="94606" autoAdjust="0"/>
  </p:normalViewPr>
  <p:slideViewPr>
    <p:cSldViewPr>
      <p:cViewPr varScale="1">
        <p:scale>
          <a:sx n="54" d="100"/>
          <a:sy n="54" d="100"/>
        </p:scale>
        <p:origin x="-33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7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D6F1B-B9A5-4CD9-BF18-E1512D20236E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2F9B0-F92B-46EA-91A7-F8B819B12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r>
              <a:rPr lang="ru-RU" smtClean="0"/>
              <a:t>05.09.2010</a:t>
            </a: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ru-RU" smtClean="0"/>
              <a:t>05.09.2010 16:01:42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05.09.2010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05.09.2010 16:01:42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r>
              <a:rPr lang="ru-RU" smtClean="0"/>
              <a:t>05.09.2010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ru-RU" smtClean="0"/>
              <a:t>05.09.2010 16:01:42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05.09.2010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05.09.2010 16:01:42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ru-RU" smtClean="0"/>
              <a:t>05.09.2010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ru-RU" smtClean="0"/>
              <a:t>05.09.2010 16:01:42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05.09.2010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05.09.2010 16:01:42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05.09.2010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05.09.2010 16:01:42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05.09.2010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05.09.2010 16:01:42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ru-RU" smtClean="0"/>
              <a:t>05.09.2010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ru-RU" smtClean="0"/>
              <a:t>05.09.2010 16:01:42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05.09.2010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05.09.2010 16:01:42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05.09.2010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05.09.2010 16:01:42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ru-RU" smtClean="0"/>
              <a:t>05.09.2010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ru-RU" smtClean="0"/>
              <a:t>05.09.2010 16:01:42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45;&#1088;&#1073;&#1086;&#1083;-&#1044;&#1086;&#1082;\&#1047;&#1074;&#1091;&#1082;&#1080;\&#1051;&#1080;&#1076;&#1077;&#1088;%2021-&#1074;&#1077;&#1082;&#1072;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limkozy.idhost.kz/kz/sabak/informatika/21-aparat-degen-sz-adam-shn-nen-bldred-adam-aparatpen-ne-steyd-adam-aparatty-alay-abyldaydy-ashy-saba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k.wikipedia.org/wiki/%D0%9B%D0%B0%D1%82%D1%8B%D0%BD_%D1%82%D1%96%D0%BB%D1%9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675456"/>
            <a:ext cx="9144000" cy="4752528"/>
          </a:xfrm>
        </p:spPr>
        <p:txBody>
          <a:bodyPr>
            <a:normAutofit/>
          </a:bodyPr>
          <a:lstStyle/>
          <a:p>
            <a:pPr algn="ctr"/>
            <a:r>
              <a:rPr sz="4800" b="1" dirty="0" smtClean="0">
                <a:solidFill>
                  <a:srgbClr val="1818B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4800" b="1" dirty="0" smtClean="0">
                <a:solidFill>
                  <a:srgbClr val="1818B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7200" b="1" dirty="0" smtClean="0">
                <a:solidFill>
                  <a:srgbClr val="FF0000"/>
                </a:solidFill>
                <a:latin typeface="SM-Alexandra" pitchFamily="34" charset="-52"/>
                <a:cs typeface="Times New Roman" pitchFamily="18" charset="0"/>
              </a:rPr>
              <a:t>Жүздің </a:t>
            </a:r>
            <a:br>
              <a:rPr lang="kk-KZ" sz="7200" b="1" dirty="0" smtClean="0">
                <a:solidFill>
                  <a:srgbClr val="FF0000"/>
                </a:solidFill>
                <a:latin typeface="SM-Alexandra" pitchFamily="34" charset="-52"/>
                <a:cs typeface="Times New Roman" pitchFamily="18" charset="0"/>
              </a:rPr>
            </a:br>
            <a:r>
              <a:rPr lang="kk-KZ" sz="7200" b="1" dirty="0" smtClean="0">
                <a:solidFill>
                  <a:srgbClr val="FF0000"/>
                </a:solidFill>
                <a:latin typeface="SM-Alexandra" pitchFamily="34" charset="-52"/>
                <a:cs typeface="Times New Roman" pitchFamily="18" charset="0"/>
              </a:rPr>
              <a:t>бірі  </a:t>
            </a:r>
            <a:br>
              <a:rPr lang="kk-KZ" sz="7200" b="1" dirty="0" smtClean="0">
                <a:solidFill>
                  <a:srgbClr val="FF0000"/>
                </a:solidFill>
                <a:latin typeface="SM-Alexandra" pitchFamily="34" charset="-52"/>
                <a:cs typeface="Times New Roman" pitchFamily="18" charset="0"/>
              </a:rPr>
            </a:br>
            <a:r>
              <a:rPr sz="5300" b="1" dirty="0" smtClean="0">
                <a:solidFill>
                  <a:srgbClr val="FF0000"/>
                </a:solidFill>
                <a:latin typeface="SM-Alexandra" pitchFamily="34" charset="-52"/>
                <a:cs typeface="Times New Roman" pitchFamily="18" charset="0"/>
              </a:rPr>
              <a:t>(</a:t>
            </a:r>
            <a:r>
              <a:rPr lang="kk-KZ" sz="5300" b="1" dirty="0" smtClean="0">
                <a:solidFill>
                  <a:srgbClr val="FF0000"/>
                </a:solidFill>
                <a:latin typeface="SM-Alexandra" pitchFamily="34" charset="-52"/>
                <a:cs typeface="Times New Roman" pitchFamily="18" charset="0"/>
              </a:rPr>
              <a:t>зияткерлік сайысы</a:t>
            </a:r>
            <a:r>
              <a:rPr sz="5300" b="1" dirty="0" smtClean="0">
                <a:solidFill>
                  <a:srgbClr val="FF0000"/>
                </a:solidFill>
                <a:latin typeface="SM-Alexandra" pitchFamily="34" charset="-52"/>
                <a:cs typeface="Times New Roman" pitchFamily="18" charset="0"/>
              </a:rPr>
              <a:t>)</a:t>
            </a:r>
            <a:endParaRPr lang="ru-RU" sz="5300" b="1" dirty="0">
              <a:solidFill>
                <a:srgbClr val="FF0000"/>
              </a:solidFill>
              <a:latin typeface="SM-Alexandra" pitchFamily="34" charset="-52"/>
              <a:cs typeface="Times New Roman" pitchFamily="18" charset="0"/>
            </a:endParaRPr>
          </a:p>
        </p:txBody>
      </p:sp>
      <p:pic>
        <p:nvPicPr>
          <p:cNvPr id="5" name="Лидер 21-ве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3568" y="5389984"/>
            <a:ext cx="504056" cy="504056"/>
          </a:xfrm>
          <a:prstGeom prst="rect">
            <a:avLst/>
          </a:prstGeom>
        </p:spPr>
      </p:pic>
      <p:pic>
        <p:nvPicPr>
          <p:cNvPr id="20481" name="Picture 1" descr="C:\Users\2012\Pictures\image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915816" cy="2564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 descr="C:\Users\2012\Pictures\image(7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3861048"/>
            <a:ext cx="6096000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39784"/>
          </a:xfrm>
        </p:spPr>
        <p:txBody>
          <a:bodyPr/>
          <a:lstStyle/>
          <a:p>
            <a:pPr algn="ctr"/>
            <a:r>
              <a:rPr lang="kk-KZ" b="1" dirty="0" smtClean="0">
                <a:solidFill>
                  <a:srgbClr val="AC2274"/>
                </a:solidFill>
                <a:latin typeface="Times New Roman" pitchFamily="18" charset="0"/>
                <a:cs typeface="Times New Roman" pitchFamily="18" charset="0"/>
              </a:rPr>
              <a:t>ІӀ тур “Көкпар”</a:t>
            </a:r>
            <a:endParaRPr lang="ru-RU" dirty="0"/>
          </a:p>
        </p:txBody>
      </p:sp>
      <p:sp>
        <p:nvSpPr>
          <p:cNvPr id="4" name="Управляющая кнопка: в начало 3">
            <a:hlinkClick r:id="rId3" action="ppaction://hlinksldjump" highlightClick="1"/>
          </p:cNvPr>
          <p:cNvSpPr/>
          <p:nvPr/>
        </p:nvSpPr>
        <p:spPr>
          <a:xfrm>
            <a:off x="500034" y="6000768"/>
            <a:ext cx="785818" cy="35719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79712" y="3573016"/>
            <a:ext cx="3312368" cy="1800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dirty="0" smtClean="0"/>
              <a:t>компьютер</a:t>
            </a:r>
            <a:endParaRPr lang="ru-RU" sz="3200" dirty="0" smtClean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1268760"/>
            <a:ext cx="9144000" cy="15841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3600" b="1" dirty="0" smtClean="0">
                <a:solidFill>
                  <a:srgbClr val="062C06"/>
                </a:solidFill>
                <a:latin typeface="Times New Roman" pitchFamily="18" charset="0"/>
                <a:cs typeface="Times New Roman" pitchFamily="18" charset="0"/>
              </a:rPr>
              <a:t>30. </a:t>
            </a:r>
            <a:r>
              <a:rPr lang="ru-RU" sz="3600" dirty="0" smtClean="0"/>
              <a:t> </a:t>
            </a:r>
            <a:r>
              <a:rPr lang="ru-RU" sz="3600" dirty="0" err="1" smtClean="0"/>
              <a:t>Ақпараттық процестерді</a:t>
            </a:r>
            <a:r>
              <a:rPr lang="ru-RU" sz="3600" dirty="0" smtClean="0"/>
              <a:t> </a:t>
            </a:r>
            <a:r>
              <a:rPr lang="ru-RU" sz="3600" dirty="0" err="1" smtClean="0"/>
              <a:t>жүзеге асыратын</a:t>
            </a:r>
            <a:r>
              <a:rPr lang="ru-RU" sz="3600" dirty="0" smtClean="0"/>
              <a:t> </a:t>
            </a:r>
            <a:r>
              <a:rPr lang="ru-RU" sz="3600" dirty="0" err="1" smtClean="0"/>
              <a:t>негізгі</a:t>
            </a:r>
            <a:r>
              <a:rPr lang="ru-RU" sz="3600" dirty="0" smtClean="0"/>
              <a:t> </a:t>
            </a:r>
            <a:r>
              <a:rPr lang="ru-RU" sz="3600" dirty="0" err="1" smtClean="0"/>
              <a:t>құрал.</a:t>
            </a:r>
            <a:r>
              <a:rPr lang="ru-RU" sz="3600" dirty="0" smtClean="0"/>
              <a:t> </a:t>
            </a:r>
            <a:br>
              <a:rPr lang="ru-RU" sz="3600" dirty="0" smtClean="0"/>
            </a:br>
            <a:r>
              <a:rPr lang="en-US" sz="3600" u="sng" dirty="0" smtClean="0">
                <a:hlinkClick r:id="rId4"/>
              </a:rPr>
              <a:t>l</a:t>
            </a:r>
            <a:endParaRPr lang="ru-RU" sz="3600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/>
          <a:lstStyle/>
          <a:p>
            <a:pPr algn="ctr"/>
            <a:r>
              <a:rPr lang="kk-KZ" b="1" dirty="0" smtClean="0">
                <a:solidFill>
                  <a:srgbClr val="AC2274"/>
                </a:solidFill>
                <a:latin typeface="Times New Roman" pitchFamily="18" charset="0"/>
                <a:cs typeface="Times New Roman" pitchFamily="18" charset="0"/>
              </a:rPr>
              <a:t>ІӀ тур “Көкпар”</a:t>
            </a:r>
            <a:endParaRPr lang="ru-RU" dirty="0"/>
          </a:p>
        </p:txBody>
      </p:sp>
      <p:sp>
        <p:nvSpPr>
          <p:cNvPr id="4" name="Управляющая кнопка: в начало 3">
            <a:hlinkClick r:id="rId3" action="ppaction://hlinksldjump" highlightClick="1"/>
          </p:cNvPr>
          <p:cNvSpPr/>
          <p:nvPr/>
        </p:nvSpPr>
        <p:spPr>
          <a:xfrm>
            <a:off x="428596" y="6000768"/>
            <a:ext cx="785818" cy="35719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3573016"/>
            <a:ext cx="7488832" cy="194421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62C0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/>
              <a:t>мәтін, сурет</a:t>
            </a:r>
            <a:r>
              <a:rPr lang="ru-RU" sz="3200" dirty="0" smtClean="0"/>
              <a:t>, </a:t>
            </a:r>
            <a:r>
              <a:rPr lang="ru-RU" sz="3200" dirty="0" err="1" smtClean="0"/>
              <a:t>фотобейне</a:t>
            </a:r>
            <a:r>
              <a:rPr lang="ru-RU" sz="3200" dirty="0" smtClean="0"/>
              <a:t>, </a:t>
            </a:r>
            <a:r>
              <a:rPr lang="ru-RU" sz="3200" dirty="0" err="1" smtClean="0"/>
              <a:t>дыбыстық сигналдар</a:t>
            </a:r>
            <a:r>
              <a:rPr lang="ru-RU" sz="3200" dirty="0" smtClean="0"/>
              <a:t>, </a:t>
            </a:r>
            <a:r>
              <a:rPr lang="ru-RU" sz="3200" dirty="0" err="1" smtClean="0"/>
              <a:t>электрлік</a:t>
            </a:r>
            <a:r>
              <a:rPr lang="ru-RU" sz="3200" dirty="0" smtClean="0"/>
              <a:t> </a:t>
            </a:r>
            <a:r>
              <a:rPr lang="ru-RU" sz="3200" dirty="0" err="1" smtClean="0"/>
              <a:t>сигналдары</a:t>
            </a:r>
            <a:r>
              <a:rPr lang="ru-RU" sz="3200" dirty="0" smtClean="0"/>
              <a:t>, </a:t>
            </a:r>
            <a:r>
              <a:rPr lang="ru-RU" sz="3200" dirty="0" err="1" smtClean="0"/>
              <a:t>магниттік</a:t>
            </a:r>
            <a:r>
              <a:rPr lang="ru-RU" sz="3200" dirty="0" smtClean="0"/>
              <a:t> </a:t>
            </a:r>
            <a:r>
              <a:rPr lang="ru-RU" sz="3200" dirty="0" err="1" smtClean="0"/>
              <a:t>жазба</a:t>
            </a:r>
            <a:r>
              <a:rPr lang="ru-RU" sz="3200" dirty="0" smtClean="0"/>
              <a:t>  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1340768"/>
            <a:ext cx="9144000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3600" b="1" dirty="0" smtClean="0">
                <a:solidFill>
                  <a:srgbClr val="062C06"/>
                </a:solidFill>
                <a:latin typeface="Times New Roman" pitchFamily="18" charset="0"/>
                <a:cs typeface="Times New Roman" pitchFamily="18" charset="0"/>
              </a:rPr>
              <a:t>40.</a:t>
            </a:r>
            <a:r>
              <a:rPr lang="en-US" sz="3600" dirty="0" smtClean="0"/>
              <a:t> </a:t>
            </a:r>
            <a:r>
              <a:rPr lang="ru-RU" sz="3600" dirty="0" err="1" smtClean="0"/>
              <a:t>Ақпарат түрлері</a:t>
            </a:r>
            <a:r>
              <a:rPr lang="ru-RU" sz="3600" dirty="0" smtClean="0"/>
              <a:t> </a:t>
            </a:r>
            <a:r>
              <a:rPr lang="kk-KZ" sz="3600" dirty="0" smtClean="0"/>
              <a:t>?</a:t>
            </a:r>
            <a:r>
              <a:rPr lang="kk-KZ" sz="3600" b="1" dirty="0" smtClean="0">
                <a:solidFill>
                  <a:srgbClr val="062C0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rgbClr val="062C0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/>
          <a:lstStyle/>
          <a:p>
            <a:pPr algn="ctr"/>
            <a:r>
              <a:rPr lang="kk-KZ" b="1" dirty="0" smtClean="0">
                <a:solidFill>
                  <a:srgbClr val="AC2274"/>
                </a:solidFill>
                <a:latin typeface="Times New Roman" pitchFamily="18" charset="0"/>
                <a:cs typeface="Times New Roman" pitchFamily="18" charset="0"/>
              </a:rPr>
              <a:t>ІӀ тур “Көкпар”</a:t>
            </a:r>
            <a:endParaRPr lang="ru-RU" dirty="0"/>
          </a:p>
        </p:txBody>
      </p:sp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357158" y="5929330"/>
            <a:ext cx="857256" cy="35719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95736" y="4005064"/>
            <a:ext cx="4286280" cy="20162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i="1" dirty="0" smtClean="0"/>
              <a:t>Грек </a:t>
            </a:r>
            <a:r>
              <a:rPr lang="ru-RU" sz="3200" i="1" dirty="0" err="1" smtClean="0"/>
              <a:t>математигі</a:t>
            </a:r>
            <a:r>
              <a:rPr lang="ru-RU" sz="3200" i="1" dirty="0" smtClean="0"/>
              <a:t> Евклид</a:t>
            </a:r>
            <a:endParaRPr lang="ru-RU" sz="3200" dirty="0" smtClean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1052736"/>
            <a:ext cx="9144000" cy="24482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 smtClean="0"/>
              <a:t>10. </a:t>
            </a:r>
            <a:r>
              <a:rPr lang="ru-RU" sz="3600" dirty="0" err="1" smtClean="0"/>
              <a:t>Ежелгі</a:t>
            </a:r>
            <a:r>
              <a:rPr lang="ru-RU" sz="3600" dirty="0" smtClean="0"/>
              <a:t> </a:t>
            </a:r>
            <a:r>
              <a:rPr lang="ru-RU" sz="3600" dirty="0" err="1" smtClean="0"/>
              <a:t>дәуірдегі </a:t>
            </a:r>
            <a:r>
              <a:rPr lang="ru-RU" sz="3600" dirty="0" smtClean="0"/>
              <a:t>грек </a:t>
            </a:r>
            <a:r>
              <a:rPr lang="ru-RU" sz="3600" dirty="0" err="1" smtClean="0"/>
              <a:t>математигі</a:t>
            </a:r>
            <a:r>
              <a:rPr lang="ru-RU" sz="3600" dirty="0" smtClean="0"/>
              <a:t>. </a:t>
            </a:r>
            <a:r>
              <a:rPr lang="ru-RU" sz="3600" dirty="0" err="1" smtClean="0"/>
              <a:t>Ол</a:t>
            </a:r>
            <a:r>
              <a:rPr lang="ru-RU" sz="3600" dirty="0" smtClean="0"/>
              <a:t> </a:t>
            </a:r>
            <a:r>
              <a:rPr lang="ru-RU" sz="3600" dirty="0" err="1" smtClean="0"/>
              <a:t>математикадан</a:t>
            </a:r>
            <a:r>
              <a:rPr lang="ru-RU" sz="3600" dirty="0" smtClean="0"/>
              <a:t> </a:t>
            </a:r>
            <a:r>
              <a:rPr lang="ru-RU" sz="3600" dirty="0" err="1" smtClean="0"/>
              <a:t>жазылған теориялық алғашқы трактаттың </a:t>
            </a:r>
            <a:r>
              <a:rPr lang="ru-RU" sz="3600" dirty="0" smtClean="0"/>
              <a:t>авторы, </a:t>
            </a:r>
            <a:r>
              <a:rPr lang="ru-RU" sz="3600" dirty="0" err="1" smtClean="0"/>
              <a:t>басты</a:t>
            </a:r>
            <a:r>
              <a:rPr lang="ru-RU" sz="3600" dirty="0" smtClean="0"/>
              <a:t> </a:t>
            </a:r>
            <a:r>
              <a:rPr lang="ru-RU" sz="3600" dirty="0" err="1" smtClean="0"/>
              <a:t>еңбегі </a:t>
            </a:r>
            <a:r>
              <a:rPr lang="ru-RU" sz="3600" dirty="0" smtClean="0"/>
              <a:t>– «</a:t>
            </a:r>
            <a:r>
              <a:rPr lang="ru-RU" sz="3600" dirty="0" err="1" smtClean="0"/>
              <a:t>Негіздер</a:t>
            </a:r>
            <a:r>
              <a:rPr lang="ru-RU" sz="3600" dirty="0" smtClean="0"/>
              <a:t>» </a:t>
            </a:r>
            <a:r>
              <a:rPr lang="ru-RU" sz="3600" dirty="0" err="1" smtClean="0"/>
              <a:t>деп</a:t>
            </a:r>
            <a:r>
              <a:rPr lang="ru-RU" sz="3600" dirty="0" smtClean="0"/>
              <a:t> </a:t>
            </a:r>
            <a:r>
              <a:rPr lang="ru-RU" sz="3600" dirty="0" err="1" smtClean="0"/>
              <a:t>аталады</a:t>
            </a:r>
            <a:r>
              <a:rPr lang="ru-RU" sz="3600" dirty="0" smtClean="0"/>
              <a:t>?</a:t>
            </a:r>
            <a:endParaRPr lang="ru-RU" sz="3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/>
          <a:lstStyle/>
          <a:p>
            <a:pPr algn="ctr"/>
            <a:r>
              <a:rPr lang="kk-KZ" b="1" dirty="0" smtClean="0">
                <a:solidFill>
                  <a:srgbClr val="AC2274"/>
                </a:solidFill>
                <a:latin typeface="Times New Roman" pitchFamily="18" charset="0"/>
                <a:cs typeface="Times New Roman" pitchFamily="18" charset="0"/>
              </a:rPr>
              <a:t>ІӀ тур “Көкпар”</a:t>
            </a:r>
            <a:endParaRPr lang="ru-RU" dirty="0"/>
          </a:p>
        </p:txBody>
      </p:sp>
      <p:sp>
        <p:nvSpPr>
          <p:cNvPr id="4" name="Управляющая кнопка: в начало 3">
            <a:hlinkClick r:id="rId3" action="ppaction://hlinksldjump" highlightClick="1"/>
          </p:cNvPr>
          <p:cNvSpPr/>
          <p:nvPr/>
        </p:nvSpPr>
        <p:spPr>
          <a:xfrm>
            <a:off x="428596" y="5929330"/>
            <a:ext cx="785818" cy="35719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1412776"/>
            <a:ext cx="9144000" cy="1800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0. </a:t>
            </a:r>
            <a:r>
              <a:rPr lang="kk-KZ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/>
              <a:t>x</a:t>
            </a:r>
            <a:r>
              <a:rPr lang="ru-RU" sz="3600" dirty="0" smtClean="0"/>
              <a:t>² + </a:t>
            </a:r>
            <a:r>
              <a:rPr lang="ru-RU" sz="3600" dirty="0" err="1" smtClean="0"/>
              <a:t>y</a:t>
            </a:r>
            <a:r>
              <a:rPr lang="ru-RU" sz="3600" dirty="0" smtClean="0"/>
              <a:t>² = </a:t>
            </a:r>
            <a:r>
              <a:rPr lang="ru-RU" sz="3600" dirty="0" err="1" smtClean="0"/>
              <a:t>z</a:t>
            </a:r>
            <a:r>
              <a:rPr lang="ru-RU" sz="3600" dirty="0" smtClean="0"/>
              <a:t>²</a:t>
            </a:r>
            <a:endParaRPr lang="ru-RU" sz="3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95736" y="4005064"/>
            <a:ext cx="4286280" cy="20162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i="1" dirty="0" smtClean="0"/>
              <a:t>Пифагор</a:t>
            </a:r>
            <a:endParaRPr lang="ru-RU" sz="3200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39784"/>
          </a:xfrm>
        </p:spPr>
        <p:txBody>
          <a:bodyPr/>
          <a:lstStyle/>
          <a:p>
            <a:pPr algn="ctr"/>
            <a:r>
              <a:rPr lang="kk-KZ" b="1" dirty="0" smtClean="0">
                <a:solidFill>
                  <a:srgbClr val="AC2274"/>
                </a:solidFill>
                <a:latin typeface="Times New Roman" pitchFamily="18" charset="0"/>
                <a:cs typeface="Times New Roman" pitchFamily="18" charset="0"/>
              </a:rPr>
              <a:t>ІӀ тур “Көкпар”</a:t>
            </a:r>
            <a:endParaRPr lang="ru-RU" dirty="0"/>
          </a:p>
        </p:txBody>
      </p:sp>
      <p:sp>
        <p:nvSpPr>
          <p:cNvPr id="4" name="Управляющая кнопка: в начало 3">
            <a:hlinkClick r:id="rId3" action="ppaction://hlinksldjump" highlightClick="1"/>
          </p:cNvPr>
          <p:cNvSpPr/>
          <p:nvPr/>
        </p:nvSpPr>
        <p:spPr>
          <a:xfrm>
            <a:off x="428596" y="5857892"/>
            <a:ext cx="714380" cy="35719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1268760"/>
            <a:ext cx="9144000" cy="2304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0. </a:t>
            </a:r>
            <a:r>
              <a:rPr lang="ru-RU" sz="3600" dirty="0" err="1" smtClean="0">
                <a:solidFill>
                  <a:srgbClr val="000099"/>
                </a:solidFill>
              </a:rPr>
              <a:t>Түйеқұс екі</a:t>
            </a:r>
            <a:r>
              <a:rPr lang="ru-RU" sz="3600" dirty="0" smtClean="0">
                <a:solidFill>
                  <a:srgbClr val="000099"/>
                </a:solidFill>
              </a:rPr>
              <a:t> </a:t>
            </a:r>
            <a:r>
              <a:rPr lang="ru-RU" sz="3600" dirty="0" err="1" smtClean="0">
                <a:solidFill>
                  <a:srgbClr val="000099"/>
                </a:solidFill>
              </a:rPr>
              <a:t>аяғымен тұрғанда бір</a:t>
            </a:r>
            <a:r>
              <a:rPr lang="ru-RU" sz="3600" dirty="0" smtClean="0">
                <a:solidFill>
                  <a:srgbClr val="000099"/>
                </a:solidFill>
              </a:rPr>
              <a:t> </a:t>
            </a:r>
            <a:r>
              <a:rPr lang="ru-RU" sz="3600" dirty="0" err="1" smtClean="0">
                <a:solidFill>
                  <a:srgbClr val="000099"/>
                </a:solidFill>
              </a:rPr>
              <a:t>пұт тартса</a:t>
            </a:r>
            <a:r>
              <a:rPr lang="ru-RU" sz="3600" dirty="0" smtClean="0">
                <a:solidFill>
                  <a:srgbClr val="000099"/>
                </a:solidFill>
              </a:rPr>
              <a:t>, </a:t>
            </a:r>
            <a:r>
              <a:rPr lang="ru-RU" sz="3600" dirty="0" err="1" smtClean="0">
                <a:solidFill>
                  <a:srgbClr val="000099"/>
                </a:solidFill>
              </a:rPr>
              <a:t>бір</a:t>
            </a:r>
            <a:r>
              <a:rPr lang="ru-RU" sz="3600" dirty="0" smtClean="0">
                <a:solidFill>
                  <a:srgbClr val="000099"/>
                </a:solidFill>
              </a:rPr>
              <a:t> </a:t>
            </a:r>
            <a:r>
              <a:rPr lang="ru-RU" sz="3600" dirty="0" err="1" smtClean="0">
                <a:solidFill>
                  <a:srgbClr val="000099"/>
                </a:solidFill>
              </a:rPr>
              <a:t>аяғымен тұрғанда қанша тартады</a:t>
            </a:r>
            <a:r>
              <a:rPr lang="ru-RU" sz="3600" dirty="0" smtClean="0">
                <a:solidFill>
                  <a:srgbClr val="000099"/>
                </a:solidFill>
              </a:rPr>
              <a:t>. </a:t>
            </a:r>
            <a:endParaRPr lang="ru-RU" sz="3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3568" y="4149080"/>
            <a:ext cx="3312368" cy="12241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пұт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39784"/>
          </a:xfrm>
        </p:spPr>
        <p:txBody>
          <a:bodyPr/>
          <a:lstStyle/>
          <a:p>
            <a:pPr algn="ctr"/>
            <a:r>
              <a:rPr lang="kk-KZ" b="1" dirty="0" smtClean="0">
                <a:solidFill>
                  <a:srgbClr val="AC2274"/>
                </a:solidFill>
                <a:latin typeface="Times New Roman" pitchFamily="18" charset="0"/>
                <a:cs typeface="Times New Roman" pitchFamily="18" charset="0"/>
              </a:rPr>
              <a:t>ІӀ тур “Көкпар”</a:t>
            </a:r>
            <a:endParaRPr lang="ru-RU" dirty="0"/>
          </a:p>
        </p:txBody>
      </p:sp>
      <p:sp>
        <p:nvSpPr>
          <p:cNvPr id="4" name="Управляющая кнопка: в начало 3">
            <a:hlinkClick r:id="rId3" action="ppaction://hlinksldjump" highlightClick="1"/>
          </p:cNvPr>
          <p:cNvSpPr/>
          <p:nvPr/>
        </p:nvSpPr>
        <p:spPr>
          <a:xfrm>
            <a:off x="428596" y="6072206"/>
            <a:ext cx="714380" cy="28575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1412776"/>
            <a:ext cx="9144000" cy="25202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0. </a:t>
            </a:r>
            <a:r>
              <a:rPr lang="ru-RU" sz="3600" dirty="0" smtClean="0"/>
              <a:t>5 </a:t>
            </a:r>
            <a:r>
              <a:rPr lang="ru-RU" sz="3600" dirty="0" err="1" smtClean="0"/>
              <a:t>алманы</a:t>
            </a:r>
            <a:r>
              <a:rPr lang="ru-RU" sz="3600" dirty="0" smtClean="0"/>
              <a:t> 5 </a:t>
            </a:r>
            <a:r>
              <a:rPr lang="ru-RU" sz="3600" dirty="0" err="1" smtClean="0"/>
              <a:t>кісіге</a:t>
            </a:r>
            <a:r>
              <a:rPr lang="ru-RU" sz="3600" dirty="0" smtClean="0"/>
              <a:t> </a:t>
            </a:r>
            <a:r>
              <a:rPr lang="ru-RU" sz="3600" dirty="0" err="1" smtClean="0"/>
              <a:t>тең бөліп </a:t>
            </a:r>
            <a:r>
              <a:rPr lang="ru-RU" sz="3600" dirty="0" smtClean="0"/>
              <a:t>беру </a:t>
            </a:r>
            <a:r>
              <a:rPr lang="ru-RU" sz="3600" dirty="0" err="1" smtClean="0"/>
              <a:t>керек</a:t>
            </a:r>
            <a:r>
              <a:rPr lang="ru-RU" sz="3600" dirty="0" smtClean="0"/>
              <a:t> </a:t>
            </a:r>
            <a:r>
              <a:rPr lang="ru-RU" sz="3600" dirty="0" err="1" smtClean="0"/>
              <a:t>және </a:t>
            </a:r>
            <a:r>
              <a:rPr lang="ru-RU" sz="3600" dirty="0" smtClean="0"/>
              <a:t>де </a:t>
            </a:r>
            <a:r>
              <a:rPr lang="ru-RU" sz="3600" dirty="0" err="1" smtClean="0"/>
              <a:t>себетте</a:t>
            </a:r>
            <a:r>
              <a:rPr lang="ru-RU" sz="3600" dirty="0" smtClean="0"/>
              <a:t> </a:t>
            </a:r>
            <a:r>
              <a:rPr lang="ru-RU" sz="3600" dirty="0" err="1" smtClean="0"/>
              <a:t>бір</a:t>
            </a:r>
            <a:r>
              <a:rPr lang="ru-RU" sz="3600" dirty="0" smtClean="0"/>
              <a:t> </a:t>
            </a:r>
            <a:r>
              <a:rPr lang="ru-RU" sz="3600" dirty="0" err="1" smtClean="0"/>
              <a:t>алма</a:t>
            </a:r>
            <a:r>
              <a:rPr lang="ru-RU" sz="3600" dirty="0" smtClean="0"/>
              <a:t> </a:t>
            </a:r>
            <a:r>
              <a:rPr lang="ru-RU" sz="3600" dirty="0" err="1" smtClean="0"/>
              <a:t>қалу керек</a:t>
            </a:r>
            <a:r>
              <a:rPr lang="ru-RU" sz="3600" dirty="0" smtClean="0"/>
              <a:t>?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27584" y="4221088"/>
            <a:ext cx="5976664" cy="18722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/>
              <a:t>(Төрт алманың әр қайсысың беске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бөлу керек</a:t>
            </a:r>
            <a:r>
              <a:rPr lang="ru-RU" sz="3200" i="1" dirty="0" smtClean="0"/>
              <a:t>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7L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3261519" y="3367881"/>
            <a:ext cx="67516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7L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653881" y="3261519"/>
            <a:ext cx="67516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7L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563878"/>
            <a:ext cx="8686800" cy="2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7L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-6964"/>
            <a:ext cx="8892480" cy="30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9" descr="big_smiles_138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40720">
            <a:off x="6427667" y="4581445"/>
            <a:ext cx="2252032" cy="170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236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236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236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69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236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Содержимое 33"/>
          <p:cNvSpPr>
            <a:spLocks noGrp="1"/>
          </p:cNvSpPr>
          <p:nvPr>
            <p:ph idx="1"/>
          </p:nvPr>
        </p:nvSpPr>
        <p:spPr>
          <a:xfrm>
            <a:off x="928662" y="428604"/>
            <a:ext cx="7239000" cy="462262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kk-KZ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“Алтын сандық”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5" name="Рисунок 34" descr="Без названия (1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1643050"/>
            <a:ext cx="6937423" cy="271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676146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7239000" cy="5884256"/>
          </a:xfrm>
        </p:spPr>
        <p:txBody>
          <a:bodyPr/>
          <a:lstStyle/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Бір кемпір: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«Сапырып-сапырып Сарманға бер,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Құйып – құйып Құрманға бер,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Есіктегі екеуге бер,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Төрдегі төртеуге бер,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Өзің іш те, маған бер.» - деген екен. – «Қой, мұңымыз бекер болар. Бұл үй толы кісі, әрі бізден екі есе артық екен, кетейік,» - деп кетіп қалыпты.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Кемпір тапқырлығымен ұрыларды осылай қорқытыпты. Сонда үйдегі адам нешеу, ұры нешеу?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сар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4"/>
          <p:cNvSpPr/>
          <p:nvPr/>
        </p:nvSpPr>
        <p:spPr>
          <a:xfrm>
            <a:off x="1907704" y="457201"/>
            <a:ext cx="5400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6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36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сурет</a:t>
            </a:r>
            <a:r>
              <a:rPr lang="en-US" sz="36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36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мағына!!! </a:t>
            </a:r>
          </a:p>
          <a:p>
            <a:pPr algn="ctr"/>
            <a:r>
              <a:rPr lang="kk-KZ" sz="36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 сурет</a:t>
            </a:r>
          </a:p>
          <a:p>
            <a:pPr algn="ctr"/>
            <a:endParaRPr lang="ru-RU" sz="3600" b="1" cap="all" dirty="0">
              <a:ln/>
              <a:solidFill>
                <a:srgbClr val="0000FF"/>
              </a:solidFill>
              <a:effectLst>
                <a:glow rad="101600">
                  <a:srgbClr val="9BBB59">
                    <a:satMod val="175000"/>
                    <a:alpha val="40000"/>
                  </a:srgbClr>
                </a:glow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59632" y="1772816"/>
          <a:ext cx="6624736" cy="403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3312368"/>
              </a:tblGrid>
              <a:tr h="2016224">
                <a:tc>
                  <a:txBody>
                    <a:bodyPr/>
                    <a:lstStyle/>
                    <a:p>
                      <a:pPr algn="ctr"/>
                      <a:r>
                        <a:rPr lang="kk-KZ" sz="9600" dirty="0" smtClean="0"/>
                        <a:t>Е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0" baseline="0" dirty="0" smtClean="0"/>
                        <a:t>Е</a:t>
                      </a:r>
                      <a:endParaRPr lang="ru-RU" sz="10000" baseline="0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2016224">
                <a:tc>
                  <a:txBody>
                    <a:bodyPr/>
                    <a:lstStyle/>
                    <a:p>
                      <a:pPr algn="ctr"/>
                      <a:r>
                        <a:rPr lang="kk-KZ" sz="9600" dirty="0" smtClean="0"/>
                        <a:t>о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9600" dirty="0" smtClean="0"/>
                        <a:t>к</a:t>
                      </a:r>
                      <a:endParaRPr lang="ru-RU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4909209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сар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5736" y="40466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сурет</a:t>
            </a:r>
            <a:r>
              <a:rPr lang="en-US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мағына!!! </a:t>
            </a:r>
          </a:p>
          <a:p>
            <a:pPr algn="ctr"/>
            <a:r>
              <a:rPr lang="kk-KZ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 сурет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755576" y="1988840"/>
          <a:ext cx="7200800" cy="463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3600400"/>
              </a:tblGrid>
              <a:tr h="1800200"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 smtClean="0">
                          <a:solidFill>
                            <a:srgbClr val="92D050"/>
                          </a:solidFill>
                          <a:latin typeface="KZ Decor"/>
                        </a:rPr>
                        <a:t>mg</a:t>
                      </a:r>
                      <a:endParaRPr lang="ru-RU" sz="8000" dirty="0">
                        <a:solidFill>
                          <a:srgbClr val="92D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6600" b="1" dirty="0" smtClean="0">
                          <a:solidFill>
                            <a:srgbClr val="92D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lang="en-US" sz="6600" b="1" dirty="0" smtClean="0">
                          <a:solidFill>
                            <a:srgbClr val="92D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6600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</a:tr>
              <a:tr h="1728192"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 err="1" smtClean="0">
                          <a:solidFill>
                            <a:srgbClr val="0000FF"/>
                          </a:solidFill>
                          <a:latin typeface="KZ Decor"/>
                        </a:rPr>
                        <a:t>k</a:t>
                      </a:r>
                      <a:r>
                        <a:rPr lang="en-US" sz="8000" b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∆</a:t>
                      </a:r>
                      <a:r>
                        <a:rPr lang="en-US" sz="8000" b="1" i="1" dirty="0" err="1" smtClean="0">
                          <a:solidFill>
                            <a:srgbClr val="0000FF"/>
                          </a:solidFill>
                          <a:latin typeface="KZ Decor"/>
                        </a:rPr>
                        <a:t>l</a:t>
                      </a:r>
                      <a:r>
                        <a:rPr lang="kk-KZ" sz="8000" b="1" dirty="0" smtClean="0">
                          <a:solidFill>
                            <a:srgbClr val="0000FF"/>
                          </a:solidFill>
                          <a:latin typeface="KZ Decor"/>
                        </a:rPr>
                        <a:t> </a:t>
                      </a:r>
                      <a:endParaRPr lang="ru-RU" sz="8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Gm1m2/r2</a:t>
                      </a:r>
                      <a:endParaRPr lang="ru-RU" sz="7200" dirty="0" smtClean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49092090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58204" cy="4786346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kk-KZ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kk-KZ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91680" y="476672"/>
            <a:ext cx="5400600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кезе</a:t>
            </a:r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Таныстыру</a:t>
            </a:r>
            <a:endParaRPr lang="ru-RU" sz="32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14480" y="4286256"/>
            <a:ext cx="5400600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кезең:  4 сурет 1 мағына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63688" y="2852936"/>
            <a:ext cx="5400600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ІІӀ кезең: Алтын сандық </a:t>
            </a:r>
            <a:endParaRPr lang="ru-RU" sz="32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63688" y="1556792"/>
            <a:ext cx="5400600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ІӀ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кезең: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өкпар</a:t>
            </a:r>
            <a:endParaRPr lang="ru-RU" sz="32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сар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18864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сурет</a:t>
            </a:r>
            <a:r>
              <a:rPr lang="en-US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мағына!!! </a:t>
            </a:r>
          </a:p>
          <a:p>
            <a:pPr algn="ctr"/>
            <a:r>
              <a:rPr lang="en-US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kk-KZ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сурет</a:t>
            </a:r>
          </a:p>
        </p:txBody>
      </p:sp>
      <p:pic>
        <p:nvPicPr>
          <p:cNvPr id="6" name="Picture 7" descr="D:\документы\Алмаз\Физ. сабакка\сабак жоспары\9кл\картики\GodfreyKneller-IsaacNewton-16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12776"/>
            <a:ext cx="280831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55576" y="4149080"/>
            <a:ext cx="29858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altLang="ru-RU" sz="96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altLang="ru-RU" sz="96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kk-KZ" altLang="ru-RU" sz="96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kk-KZ" altLang="ru-RU" sz="96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alt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9600" dirty="0"/>
          </a:p>
        </p:txBody>
      </p:sp>
      <p:pic>
        <p:nvPicPr>
          <p:cNvPr id="35841" name="Picture 1" descr="C:\Users\2012\Pictures\image(1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556792"/>
            <a:ext cx="4158977" cy="468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4909209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сар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43608" y="1397000"/>
          <a:ext cx="7272808" cy="4985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6404"/>
                <a:gridCol w="3636404"/>
              </a:tblGrid>
              <a:tr h="1957513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alt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ax</a:t>
                      </a:r>
                      <a:r>
                        <a:rPr lang="kk-KZ" altLang="ru-RU" sz="9600" b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ru-RU" sz="9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2799"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вх</a:t>
                      </a:r>
                      <a:endParaRPr lang="en-US" sz="9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95736" y="33265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сурет</a:t>
            </a:r>
            <a:r>
              <a:rPr lang="en-US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мағына!!! </a:t>
            </a:r>
          </a:p>
          <a:p>
            <a:pPr algn="ctr"/>
            <a:r>
              <a:rPr lang="en-US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kk-KZ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сурет</a:t>
            </a:r>
          </a:p>
        </p:txBody>
      </p:sp>
    </p:spTree>
    <p:extLst>
      <p:ext uri="{BB962C8B-B14F-4D97-AF65-F5344CB8AC3E}">
        <p14:creationId xmlns:p14="http://schemas.microsoft.com/office/powerpoint/2010/main" xmlns="" val="37490920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сар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 descr="C:\Desktop\Акгуль\i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764704"/>
            <a:ext cx="3960440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19" name="Picture 3" descr="C:\Users\2012\Pictures\image(2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32656"/>
            <a:ext cx="3972421" cy="2476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1" name="Picture 5" descr="C:\Users\2012\Pictures\image(1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780928"/>
            <a:ext cx="4011290" cy="3676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2" name="Picture 6" descr="C:\Users\2012\Pictures\image(2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3068960"/>
            <a:ext cx="4032448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490920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сар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33265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сурет</a:t>
            </a:r>
            <a:r>
              <a:rPr lang="en-US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мағына!!! </a:t>
            </a:r>
          </a:p>
          <a:p>
            <a:pPr algn="ctr"/>
            <a:r>
              <a:rPr lang="en-US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kk-KZ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сурет</a:t>
            </a:r>
          </a:p>
        </p:txBody>
      </p:sp>
      <p:pic>
        <p:nvPicPr>
          <p:cNvPr id="6" name="Picture 6" descr="http://im3-tub-kz.yandex.net/i?id=78590558-13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3363683" cy="2529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im5-tub-kz.yandex.net/i?id=116105328-65-72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3384376" cy="2219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im1-tub-kz.yandex.net/i?id=80866273-13-72&amp;n=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3240360" cy="21786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3" name="Picture 1" descr="C:\Users\2012\Pictures\image(1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4005064"/>
            <a:ext cx="3312368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7490920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сар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40466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сурет</a:t>
            </a:r>
            <a:r>
              <a:rPr lang="en-US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мағына!!! </a:t>
            </a:r>
          </a:p>
          <a:p>
            <a:pPr algn="ctr"/>
            <a:r>
              <a:rPr lang="en-US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kk-KZ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сурет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700808"/>
            <a:ext cx="2736304" cy="1800200"/>
          </a:xfrm>
          <a:prstGeom prst="rect">
            <a:avLst/>
          </a:prstGeom>
          <a:solidFill>
            <a:srgbClr val="FF3300"/>
          </a:solidFill>
          <a:ln>
            <a:solidFill>
              <a:srgbClr val="1818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Блок-схема: магнитный диск 6"/>
          <p:cNvSpPr/>
          <p:nvPr/>
        </p:nvSpPr>
        <p:spPr>
          <a:xfrm>
            <a:off x="5076056" y="1484784"/>
            <a:ext cx="2736304" cy="2232248"/>
          </a:xfrm>
          <a:prstGeom prst="flowChartMagneticDisk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извлечение 7"/>
          <p:cNvSpPr/>
          <p:nvPr/>
        </p:nvSpPr>
        <p:spPr>
          <a:xfrm>
            <a:off x="971600" y="3789040"/>
            <a:ext cx="3456384" cy="2304256"/>
          </a:xfrm>
          <a:prstGeom prst="flowChartExtra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решение 8"/>
          <p:cNvSpPr/>
          <p:nvPr/>
        </p:nvSpPr>
        <p:spPr>
          <a:xfrm>
            <a:off x="5220072" y="3933056"/>
            <a:ext cx="3096344" cy="2376264"/>
          </a:xfrm>
          <a:prstGeom prst="flowChartDecisi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90920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сар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сурет</a:t>
            </a:r>
            <a:r>
              <a:rPr lang="en-US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мағына!!! </a:t>
            </a:r>
          </a:p>
          <a:p>
            <a:pPr algn="ctr"/>
            <a:r>
              <a:rPr lang="en-US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kk-KZ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сурет</a:t>
            </a:r>
          </a:p>
        </p:txBody>
      </p:sp>
      <p:pic>
        <p:nvPicPr>
          <p:cNvPr id="48129" name="Picture 1" descr="C:\Users\2012\Pictures\image(1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933056"/>
            <a:ext cx="3960440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130" name="Picture 2" descr="C:\Users\2012\Pictures\image(1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933056"/>
            <a:ext cx="3456384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131" name="Picture 3" descr="C:\Users\2012\Pictures\image(1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052736"/>
            <a:ext cx="4104456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132" name="Picture 4" descr="C:\Users\2012\Pictures\image(18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1124744"/>
            <a:ext cx="3456384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490920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сар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54868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сурет</a:t>
            </a:r>
            <a:r>
              <a:rPr lang="en-US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мағына!!! </a:t>
            </a:r>
          </a:p>
          <a:p>
            <a:pPr algn="ctr"/>
            <a:r>
              <a:rPr lang="en-US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kk-KZ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сурет</a:t>
            </a:r>
          </a:p>
        </p:txBody>
      </p:sp>
      <p:pic>
        <p:nvPicPr>
          <p:cNvPr id="47105" name="Picture 1" descr="C:\Users\2012\Pictures\image(1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13186">
            <a:off x="676650" y="1130475"/>
            <a:ext cx="3810000" cy="517753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7106" name="Picture 2" descr="C:\Users\2012\Pictures\image(1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38334">
            <a:off x="5220072" y="1484784"/>
            <a:ext cx="2857500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6228184" y="4382235"/>
            <a:ext cx="1043608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9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endParaRPr kumimoji="0" lang="kk-KZ" sz="9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0920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сар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сурет</a:t>
            </a:r>
            <a:r>
              <a:rPr lang="en-US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мағына!!! </a:t>
            </a:r>
          </a:p>
          <a:p>
            <a:pPr algn="ctr"/>
            <a:r>
              <a:rPr lang="en-US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10  </a:t>
            </a:r>
            <a:r>
              <a:rPr lang="kk-KZ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сурет</a:t>
            </a:r>
          </a:p>
        </p:txBody>
      </p:sp>
      <p:pic>
        <p:nvPicPr>
          <p:cNvPr id="46086" name="Picture 6" descr="C:\Users\2012\Pictures\image(2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645024"/>
            <a:ext cx="3199722" cy="289574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6087" name="Picture 7" descr="C:\Users\2012\Pictures\image(2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5768" y="1052736"/>
            <a:ext cx="2088232" cy="514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8" name="Picture 8" descr="C:\Users\2012\Pictures\ima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196752"/>
            <a:ext cx="2376264" cy="5184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5" name="Picture 5" descr="C:\Users\2012\Pictures\image(2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620688"/>
            <a:ext cx="3312368" cy="28083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490920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сар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33265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сурет</a:t>
            </a:r>
            <a:r>
              <a:rPr lang="en-US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мағына!!! </a:t>
            </a:r>
          </a:p>
          <a:p>
            <a:pPr algn="ctr"/>
            <a:r>
              <a:rPr lang="en-US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kk-KZ" sz="2800" b="1" cap="all" dirty="0" smtClean="0">
                <a:ln/>
                <a:solidFill>
                  <a:srgbClr val="0000FF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сурет</a:t>
            </a: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555776" y="1415388"/>
            <a:ext cx="15121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π</a:t>
            </a:r>
            <a:endParaRPr kumimoji="0" lang="en-US" sz="12000" b="0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5508104" y="1495671"/>
            <a:ext cx="11876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endParaRPr kumimoji="0" lang="en-US" sz="9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4149080"/>
            <a:ext cx="7863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68144" y="4149080"/>
            <a:ext cx="5820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24000" y="1397000"/>
          <a:ext cx="6096000" cy="4552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2276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761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490920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сар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04664"/>
            <a:ext cx="54890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Дұрыс жауаптары:</a:t>
            </a:r>
            <a:endParaRPr lang="ru-RU" sz="4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971600" y="1508301"/>
            <a:ext cx="734481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0" i="1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ЕКОЕ, күш, еркін түсу үдеуі, дискриминант, реактивті қозғалыс, көз, геометриялық фигуралар, компьютер, тербелмелі қозғалыс, дыбыс, тұрақты шамалар.</a:t>
            </a:r>
            <a:endParaRPr kumimoji="0" lang="kk-KZ" sz="4000" b="0" i="1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0920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Рисунок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7772400" cy="785818"/>
          </a:xfrm>
        </p:spPr>
        <p:txBody>
          <a:bodyPr>
            <a:normAutofit/>
          </a:bodyPr>
          <a:lstStyle/>
          <a:p>
            <a:pPr algn="ctr"/>
            <a:r>
              <a:rPr lang="kk-KZ" b="1" dirty="0" smtClean="0">
                <a:solidFill>
                  <a:srgbClr val="AC2274"/>
                </a:solidFill>
                <a:latin typeface="Times New Roman" pitchFamily="18" charset="0"/>
                <a:cs typeface="Times New Roman" pitchFamily="18" charset="0"/>
              </a:rPr>
              <a:t>ІӀ тур “Көкпар”</a:t>
            </a:r>
            <a:endParaRPr lang="ru-RU" b="1" dirty="0">
              <a:solidFill>
                <a:srgbClr val="AC22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785926"/>
            <a:ext cx="2143140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Физика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3143248"/>
            <a:ext cx="2143140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Информатика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437112"/>
            <a:ext cx="214314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71802" y="1785926"/>
            <a:ext cx="1343028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10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00562" y="1785926"/>
            <a:ext cx="1271590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20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57884" y="1785926"/>
            <a:ext cx="1200152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30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43768" y="1785926"/>
            <a:ext cx="1143008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40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71802" y="3143248"/>
            <a:ext cx="1357322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10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00562" y="3143248"/>
            <a:ext cx="1285884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20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857884" y="3143248"/>
            <a:ext cx="1214446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30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43768" y="3143248"/>
            <a:ext cx="1143008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40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71802" y="4429132"/>
            <a:ext cx="1357322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10</a:t>
            </a:r>
            <a:endParaRPr lang="ru-RU" sz="2400" b="1" dirty="0">
              <a:solidFill>
                <a:srgbClr val="33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>
            <a:hlinkClick r:id="rId12" action="ppaction://hlinksldjump"/>
          </p:cNvPr>
          <p:cNvSpPr/>
          <p:nvPr/>
        </p:nvSpPr>
        <p:spPr>
          <a:xfrm>
            <a:off x="4500562" y="4429132"/>
            <a:ext cx="1285884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20</a:t>
            </a:r>
            <a:endParaRPr lang="ru-RU" sz="2400" b="1" dirty="0">
              <a:solidFill>
                <a:srgbClr val="33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857884" y="4429132"/>
            <a:ext cx="1214446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30</a:t>
            </a:r>
            <a:endParaRPr lang="ru-RU" sz="2400" b="1" dirty="0">
              <a:solidFill>
                <a:srgbClr val="33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143768" y="4429132"/>
            <a:ext cx="1143008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40</a:t>
            </a:r>
            <a:endParaRPr lang="ru-RU" sz="2400" b="1" dirty="0">
              <a:solidFill>
                <a:srgbClr val="33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Управляющая кнопка: в конец 19">
            <a:hlinkClick r:id="rId15" action="ppaction://hlinksldjump" highlightClick="1"/>
          </p:cNvPr>
          <p:cNvSpPr/>
          <p:nvPr/>
        </p:nvSpPr>
        <p:spPr>
          <a:xfrm>
            <a:off x="8215338" y="5786454"/>
            <a:ext cx="428628" cy="39949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(1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244408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187624" y="2204865"/>
            <a:ext cx="66247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800" b="1" dirty="0" smtClean="0">
                <a:ln w="50800">
                  <a:solidFill>
                    <a:srgbClr val="FF0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Сау болыңыздар!!!</a:t>
            </a:r>
          </a:p>
          <a:p>
            <a:pPr algn="ctr"/>
            <a:r>
              <a:rPr lang="kk-KZ" sz="4800" b="1" dirty="0" smtClean="0">
                <a:ln w="50800">
                  <a:solidFill>
                    <a:srgbClr val="FF0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Назарларыңызға рахмеет!))))</a:t>
            </a:r>
            <a:endParaRPr lang="ru-RU" sz="4800" b="1" dirty="0">
              <a:ln w="50800">
                <a:solidFill>
                  <a:srgbClr val="FF0000"/>
                </a:solidFill>
              </a:ln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93610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ІӀ тур “</a:t>
            </a:r>
            <a:r>
              <a:rPr lang="ru-RU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Көкпар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47800"/>
            <a:ext cx="8115328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дицина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в начало 3">
            <a:hlinkClick r:id="rId3" action="ppaction://hlinksldjump" highlightClick="1"/>
          </p:cNvPr>
          <p:cNvSpPr/>
          <p:nvPr/>
        </p:nvSpPr>
        <p:spPr>
          <a:xfrm>
            <a:off x="428596" y="6000768"/>
            <a:ext cx="1042416" cy="42862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412776"/>
            <a:ext cx="9144000" cy="187220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10. 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Күшті өлшейтін құрал?</a:t>
            </a:r>
            <a:endParaRPr lang="ru-RU" sz="3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3717032"/>
            <a:ext cx="7344816" cy="187220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динамометр</a:t>
            </a:r>
            <a:endParaRPr lang="ru-RU" sz="4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ІӀтур “Көкпар”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Управляющая кнопка: в начало 3">
            <a:hlinkClick r:id="rId3" action="ppaction://hlinksldjump" highlightClick="1"/>
          </p:cNvPr>
          <p:cNvSpPr/>
          <p:nvPr/>
        </p:nvSpPr>
        <p:spPr>
          <a:xfrm>
            <a:off x="428596" y="5929330"/>
            <a:ext cx="928694" cy="42862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19672" y="3645024"/>
            <a:ext cx="3059832" cy="129614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Көлем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412776"/>
            <a:ext cx="9144000" cy="12961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20.  Скаляр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шама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күш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көлем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үдеу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11222"/>
          </a:xfrm>
        </p:spPr>
        <p:txBody>
          <a:bodyPr/>
          <a:lstStyle/>
          <a:p>
            <a:pPr algn="ctr"/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ІІІ тур “Бәйге”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Управляющая кнопка: в начало 3">
            <a:hlinkClick r:id="rId3" action="ppaction://hlinksldjump" highlightClick="1"/>
          </p:cNvPr>
          <p:cNvSpPr/>
          <p:nvPr/>
        </p:nvSpPr>
        <p:spPr>
          <a:xfrm>
            <a:off x="357158" y="5857892"/>
            <a:ext cx="857256" cy="42862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99992" y="4797152"/>
            <a:ext cx="2935228" cy="10081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электроскоп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404664"/>
            <a:ext cx="8352928" cy="38884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30.  </a:t>
            </a:r>
            <a:endParaRPr lang="ru-RU" sz="3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school.xvatit.com:8080/images/e/e2/F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692696"/>
            <a:ext cx="5543550" cy="29523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24744"/>
          </a:xfrm>
        </p:spPr>
        <p:txBody>
          <a:bodyPr/>
          <a:lstStyle/>
          <a:p>
            <a:pPr algn="ctr"/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ІӀ тур “Көкпар”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Управляющая кнопка: в начало 3">
            <a:hlinkClick r:id="rId3" action="ppaction://hlinksldjump" highlightClick="1"/>
          </p:cNvPr>
          <p:cNvSpPr/>
          <p:nvPr/>
        </p:nvSpPr>
        <p:spPr>
          <a:xfrm>
            <a:off x="428596" y="6000768"/>
            <a:ext cx="714380" cy="42862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4077072"/>
            <a:ext cx="2808312" cy="100013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≈23с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052736"/>
            <a:ext cx="9144000" cy="22322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40.  Ай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бетіндегі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ұзындығы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22000см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математикалық маятниктің тербеліс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периоды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қандай болады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Айдағы еркін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түсу үдеуі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1,62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м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ru-RU" sz="3600" baseline="30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.</a:t>
            </a:r>
            <a:endParaRPr lang="ru-RU" sz="3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39784"/>
          </a:xfrm>
        </p:spPr>
        <p:txBody>
          <a:bodyPr/>
          <a:lstStyle/>
          <a:p>
            <a:pPr algn="ctr"/>
            <a:r>
              <a:rPr lang="kk-KZ" b="1" dirty="0" smtClean="0">
                <a:solidFill>
                  <a:srgbClr val="AC2274"/>
                </a:solidFill>
                <a:latin typeface="Times New Roman" pitchFamily="18" charset="0"/>
                <a:cs typeface="Times New Roman" pitchFamily="18" charset="0"/>
              </a:rPr>
              <a:t>ІӀтур “Көкпар”</a:t>
            </a:r>
            <a:endParaRPr lang="ru-RU" dirty="0"/>
          </a:p>
        </p:txBody>
      </p:sp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428596" y="5929330"/>
            <a:ext cx="857256" cy="35719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71600" y="4005064"/>
            <a:ext cx="5112568" cy="151216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5400" dirty="0" smtClean="0">
                <a:latin typeface="Times New Roman" pitchFamily="18" charset="0"/>
                <a:cs typeface="Times New Roman" pitchFamily="18" charset="0"/>
              </a:rPr>
              <a:t>ақпарат</a:t>
            </a:r>
            <a:endParaRPr lang="ru-RU" sz="5400" b="1" dirty="0" smtClean="0">
              <a:solidFill>
                <a:srgbClr val="062C0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1052736"/>
            <a:ext cx="9144000" cy="25202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3600" b="1" dirty="0" smtClean="0">
                <a:solidFill>
                  <a:srgbClr val="062C06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3600" dirty="0" smtClean="0"/>
              <a:t> </a:t>
            </a:r>
            <a:r>
              <a:rPr lang="ru-RU" sz="3600" dirty="0" smtClean="0">
                <a:hlinkClick r:id="rId4" tooltip="Латын тілі"/>
              </a:rPr>
              <a:t>лат.</a:t>
            </a:r>
            <a:r>
              <a:rPr lang="ru-RU" sz="3600" dirty="0" smtClean="0"/>
              <a:t> </a:t>
            </a:r>
            <a:r>
              <a:rPr lang="en-US" sz="3600" i="1" dirty="0" err="1" smtClean="0"/>
              <a:t>informatio</a:t>
            </a:r>
            <a:r>
              <a:rPr lang="en-US" sz="3600" dirty="0" smtClean="0"/>
              <a:t> — </a:t>
            </a:r>
            <a:r>
              <a:rPr lang="ru-RU" sz="3600" dirty="0" err="1" smtClean="0"/>
              <a:t>түсіндіру, мазмұндау деген</a:t>
            </a:r>
            <a:r>
              <a:rPr lang="ru-RU" sz="3600" dirty="0" smtClean="0"/>
              <a:t> </a:t>
            </a:r>
            <a:r>
              <a:rPr lang="ru-RU" sz="3600" dirty="0" err="1" smtClean="0"/>
              <a:t>мағына беретін</a:t>
            </a:r>
            <a:r>
              <a:rPr lang="ru-RU" sz="3600" dirty="0" smtClean="0"/>
              <a:t> </a:t>
            </a:r>
            <a:r>
              <a:rPr lang="ru-RU" sz="3600" dirty="0" err="1" smtClean="0"/>
              <a:t>сөз?</a:t>
            </a:r>
            <a:endParaRPr lang="ru-RU" sz="3600" b="1" dirty="0" smtClean="0">
              <a:solidFill>
                <a:srgbClr val="062C0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39784"/>
          </a:xfrm>
        </p:spPr>
        <p:txBody>
          <a:bodyPr/>
          <a:lstStyle/>
          <a:p>
            <a:pPr algn="ctr"/>
            <a:r>
              <a:rPr lang="kk-KZ" b="1" dirty="0" smtClean="0">
                <a:solidFill>
                  <a:srgbClr val="AC2274"/>
                </a:solidFill>
                <a:latin typeface="Times New Roman" pitchFamily="18" charset="0"/>
                <a:cs typeface="Times New Roman" pitchFamily="18" charset="0"/>
              </a:rPr>
              <a:t>І тур “Көкпар”</a:t>
            </a:r>
            <a:endParaRPr lang="ru-RU" dirty="0"/>
          </a:p>
        </p:txBody>
      </p:sp>
      <p:sp>
        <p:nvSpPr>
          <p:cNvPr id="4" name="Управляющая кнопка: в начало 3">
            <a:hlinkClick r:id="rId3" action="ppaction://hlinksldjump" highlightClick="1"/>
          </p:cNvPr>
          <p:cNvSpPr/>
          <p:nvPr/>
        </p:nvSpPr>
        <p:spPr>
          <a:xfrm>
            <a:off x="428596" y="5929330"/>
            <a:ext cx="785818" cy="42862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07704" y="3789040"/>
            <a:ext cx="3384376" cy="165618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rgbClr val="062C06"/>
                </a:solidFill>
                <a:latin typeface="Times New Roman" pitchFamily="18" charset="0"/>
                <a:cs typeface="Times New Roman" pitchFamily="18" charset="0"/>
              </a:rPr>
              <a:t>амалдар</a:t>
            </a:r>
            <a:endParaRPr lang="ru-RU" sz="3200" b="1" dirty="0" smtClean="0">
              <a:solidFill>
                <a:srgbClr val="062C0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1340768"/>
            <a:ext cx="8676456" cy="172819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/>
              <a:t>20. </a:t>
            </a:r>
            <a:r>
              <a:rPr lang="kk-KZ" sz="3600" dirty="0" smtClean="0"/>
              <a:t>Суретте көрсетілген блок-схема элементі ...әрекеті үшін қолданылады</a:t>
            </a:r>
          </a:p>
          <a:p>
            <a:endParaRPr lang="ru-RU" sz="3600" b="1" dirty="0" smtClean="0">
              <a:solidFill>
                <a:srgbClr val="062C0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Рисунок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2564904"/>
            <a:ext cx="1089025" cy="38100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амалдар</a:t>
            </a:r>
            <a:endParaRPr kumimoji="0" lang="kk-K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амалдар</a:t>
            </a:r>
            <a:endParaRPr kumimoji="0" lang="kk-K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амалдар</a:t>
            </a:r>
            <a:endParaRPr kumimoji="0" lang="kk-K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2403</TotalTime>
  <Words>492</Words>
  <Application>Microsoft Office PowerPoint</Application>
  <PresentationFormat>Экран (4:3)</PresentationFormat>
  <Paragraphs>129</Paragraphs>
  <Slides>30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Изящная</vt:lpstr>
      <vt:lpstr> Жүздің  бірі   (зияткерлік сайысы)</vt:lpstr>
      <vt:lpstr>Слайд 2</vt:lpstr>
      <vt:lpstr>ІӀ тур “Көкпар”</vt:lpstr>
      <vt:lpstr>ІӀ тур “Көкпар”</vt:lpstr>
      <vt:lpstr>ІӀтур “Көкпар”</vt:lpstr>
      <vt:lpstr>ІІІ тур “Бәйге”</vt:lpstr>
      <vt:lpstr>ІӀ тур “Көкпар”</vt:lpstr>
      <vt:lpstr>ІӀтур “Көкпар”</vt:lpstr>
      <vt:lpstr>І тур “Көкпар”</vt:lpstr>
      <vt:lpstr>ІӀ тур “Көкпар”</vt:lpstr>
      <vt:lpstr>ІӀ тур “Көкпар”</vt:lpstr>
      <vt:lpstr>ІӀ тур “Көкпар”</vt:lpstr>
      <vt:lpstr>ІӀ тур “Көкпар”</vt:lpstr>
      <vt:lpstr>ІӀ тур “Көкпар”</vt:lpstr>
      <vt:lpstr>ІӀ тур “Көкпар”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XXI ғасыр көшбасшысы  зияткерлік сайысы</dc:title>
  <dc:creator>2012</dc:creator>
  <cp:lastModifiedBy>андп</cp:lastModifiedBy>
  <cp:revision>153</cp:revision>
  <dcterms:modified xsi:type="dcterms:W3CDTF">2019-03-15T07:56:11Z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847267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D5.0.5</vt:lpwstr>
  </property>
</Properties>
</file>